
<file path=[Content_Types].xml><?xml version="1.0" encoding="utf-8"?>
<Types xmlns="http://schemas.openxmlformats.org/package/2006/content-types">
  <Default Extension="png" ContentType="image/png"/>
  <Default Extension="bmp" ContentType="image/bmp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40"/>
  </p:notesMasterIdLst>
  <p:sldIdLst>
    <p:sldId id="256" r:id="rId2"/>
    <p:sldId id="290" r:id="rId3"/>
    <p:sldId id="257" r:id="rId4"/>
    <p:sldId id="291" r:id="rId5"/>
    <p:sldId id="289" r:id="rId6"/>
    <p:sldId id="264" r:id="rId7"/>
    <p:sldId id="258" r:id="rId8"/>
    <p:sldId id="259" r:id="rId9"/>
    <p:sldId id="260" r:id="rId10"/>
    <p:sldId id="261" r:id="rId11"/>
    <p:sldId id="262" r:id="rId12"/>
    <p:sldId id="263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92" r:id="rId28"/>
    <p:sldId id="279" r:id="rId29"/>
    <p:sldId id="286" r:id="rId30"/>
    <p:sldId id="280" r:id="rId31"/>
    <p:sldId id="287" r:id="rId32"/>
    <p:sldId id="281" r:id="rId33"/>
    <p:sldId id="282" r:id="rId34"/>
    <p:sldId id="283" r:id="rId35"/>
    <p:sldId id="288" r:id="rId36"/>
    <p:sldId id="284" r:id="rId37"/>
    <p:sldId id="285" r:id="rId38"/>
    <p:sldId id="293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bmp"/><Relationship Id="rId1" Type="http://schemas.openxmlformats.org/officeDocument/2006/relationships/image" Target="../media/image15.jp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bmp"/><Relationship Id="rId1" Type="http://schemas.openxmlformats.org/officeDocument/2006/relationships/image" Target="../media/image1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BEE81D-47B3-45A6-854E-39EDD9EA27DC}" type="doc">
      <dgm:prSet loTypeId="urn:microsoft.com/office/officeart/2005/8/layout/process4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IN"/>
        </a:p>
      </dgm:t>
    </dgm:pt>
    <dgm:pt modelId="{FCE4EEB8-59BD-4CA5-9DFC-CA5FC8D11E2C}">
      <dgm:prSet phldrT="[Text]"/>
      <dgm:spPr/>
      <dgm:t>
        <a:bodyPr/>
        <a:lstStyle/>
        <a:p>
          <a:r>
            <a:rPr lang="en-US" dirty="0" smtClean="0"/>
            <a:t>THE PRE DENTATE PERIOD – birth to 2 ½ </a:t>
          </a:r>
          <a:r>
            <a:rPr lang="en-US" dirty="0" err="1" smtClean="0"/>
            <a:t>yrs</a:t>
          </a:r>
          <a:endParaRPr lang="en-IN" dirty="0"/>
        </a:p>
      </dgm:t>
    </dgm:pt>
    <dgm:pt modelId="{8D1D7E39-818D-46C5-914B-D9A28F5A5EC6}" type="parTrans" cxnId="{AAF126C7-0F52-4397-9BD6-E263F229AD4B}">
      <dgm:prSet/>
      <dgm:spPr/>
      <dgm:t>
        <a:bodyPr/>
        <a:lstStyle/>
        <a:p>
          <a:endParaRPr lang="en-IN"/>
        </a:p>
      </dgm:t>
    </dgm:pt>
    <dgm:pt modelId="{4FCCC1E3-2C07-4636-8AC8-1071D940439A}" type="sibTrans" cxnId="{AAF126C7-0F52-4397-9BD6-E263F229AD4B}">
      <dgm:prSet/>
      <dgm:spPr/>
      <dgm:t>
        <a:bodyPr/>
        <a:lstStyle/>
        <a:p>
          <a:endParaRPr lang="en-IN"/>
        </a:p>
      </dgm:t>
    </dgm:pt>
    <dgm:pt modelId="{DE6805CC-EC7C-4288-AFCA-4DC53AFD74B6}">
      <dgm:prSet phldrT="[Text]"/>
      <dgm:spPr/>
      <dgm:t>
        <a:bodyPr/>
        <a:lstStyle/>
        <a:p>
          <a:r>
            <a:rPr lang="en-US" dirty="0" smtClean="0"/>
            <a:t>THE DECIDUOUS DENTITION PERIOD  - 2 ½ -6 </a:t>
          </a:r>
          <a:r>
            <a:rPr lang="en-US" dirty="0" err="1" smtClean="0"/>
            <a:t>yrs</a:t>
          </a:r>
          <a:endParaRPr lang="en-IN" dirty="0"/>
        </a:p>
      </dgm:t>
    </dgm:pt>
    <dgm:pt modelId="{305A3DB2-2DC9-48F2-8D13-624F36A9AE8D}" type="parTrans" cxnId="{E076E158-6AEB-4934-91BA-2FAD23C8CC72}">
      <dgm:prSet/>
      <dgm:spPr/>
      <dgm:t>
        <a:bodyPr/>
        <a:lstStyle/>
        <a:p>
          <a:endParaRPr lang="en-IN"/>
        </a:p>
      </dgm:t>
    </dgm:pt>
    <dgm:pt modelId="{5DA0A1F4-5BD3-432C-9C9C-DD3CA9DB07C7}" type="sibTrans" cxnId="{E076E158-6AEB-4934-91BA-2FAD23C8CC72}">
      <dgm:prSet/>
      <dgm:spPr/>
      <dgm:t>
        <a:bodyPr/>
        <a:lstStyle/>
        <a:p>
          <a:endParaRPr lang="en-IN"/>
        </a:p>
      </dgm:t>
    </dgm:pt>
    <dgm:pt modelId="{F87FF9EB-BE4A-4E94-9F70-E689D59D88C1}">
      <dgm:prSet phldrT="[Text]"/>
      <dgm:spPr/>
      <dgm:t>
        <a:bodyPr/>
        <a:lstStyle/>
        <a:p>
          <a:r>
            <a:rPr lang="en-US" dirty="0" smtClean="0"/>
            <a:t>THE MIXED DENTITION  PERIOD – 6 – 12 </a:t>
          </a:r>
          <a:r>
            <a:rPr lang="en-US" dirty="0" err="1" smtClean="0"/>
            <a:t>yrs</a:t>
          </a:r>
          <a:r>
            <a:rPr lang="en-US" dirty="0" smtClean="0"/>
            <a:t>  </a:t>
          </a:r>
          <a:endParaRPr lang="en-IN" dirty="0"/>
        </a:p>
      </dgm:t>
    </dgm:pt>
    <dgm:pt modelId="{8E17D1C5-4FC0-4865-B006-6EA05415FA0E}" type="parTrans" cxnId="{8C42338B-B60F-444E-B17D-E51822263AFE}">
      <dgm:prSet/>
      <dgm:spPr/>
      <dgm:t>
        <a:bodyPr/>
        <a:lstStyle/>
        <a:p>
          <a:endParaRPr lang="en-IN"/>
        </a:p>
      </dgm:t>
    </dgm:pt>
    <dgm:pt modelId="{31143450-1DF4-41C2-BA30-D5AFA84463E1}" type="sibTrans" cxnId="{8C42338B-B60F-444E-B17D-E51822263AFE}">
      <dgm:prSet/>
      <dgm:spPr/>
      <dgm:t>
        <a:bodyPr/>
        <a:lstStyle/>
        <a:p>
          <a:endParaRPr lang="en-IN"/>
        </a:p>
      </dgm:t>
    </dgm:pt>
    <dgm:pt modelId="{8F72C349-9E49-4966-B0AE-0CFAFB941BC5}">
      <dgm:prSet/>
      <dgm:spPr/>
      <dgm:t>
        <a:bodyPr/>
        <a:lstStyle/>
        <a:p>
          <a:r>
            <a:rPr lang="en-US" dirty="0" smtClean="0"/>
            <a:t>THE PERMANENT DENTITION PERIOD  - above 12 </a:t>
          </a:r>
          <a:r>
            <a:rPr lang="en-US" dirty="0" err="1" smtClean="0"/>
            <a:t>yrs</a:t>
          </a:r>
          <a:r>
            <a:rPr lang="en-US" dirty="0" smtClean="0"/>
            <a:t>  </a:t>
          </a:r>
          <a:endParaRPr lang="en-US" dirty="0"/>
        </a:p>
      </dgm:t>
    </dgm:pt>
    <dgm:pt modelId="{3A928265-3913-42AD-90A6-2AD7E4E000C8}" type="parTrans" cxnId="{EBBF5728-B648-452D-ACB1-8A91BD342FB6}">
      <dgm:prSet/>
      <dgm:spPr/>
      <dgm:t>
        <a:bodyPr/>
        <a:lstStyle/>
        <a:p>
          <a:endParaRPr lang="en-IN"/>
        </a:p>
      </dgm:t>
    </dgm:pt>
    <dgm:pt modelId="{AF87EC24-502E-491E-B09F-ED0D09C76A89}" type="sibTrans" cxnId="{EBBF5728-B648-452D-ACB1-8A91BD342FB6}">
      <dgm:prSet/>
      <dgm:spPr/>
      <dgm:t>
        <a:bodyPr/>
        <a:lstStyle/>
        <a:p>
          <a:endParaRPr lang="en-IN"/>
        </a:p>
      </dgm:t>
    </dgm:pt>
    <dgm:pt modelId="{355642CE-0013-4CCE-A7B7-94D5481F955C}" type="pres">
      <dgm:prSet presAssocID="{D3BEE81D-47B3-45A6-854E-39EDD9EA27D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59F7F2B5-60AA-481C-9817-EECB46F0D809}" type="pres">
      <dgm:prSet presAssocID="{8F72C349-9E49-4966-B0AE-0CFAFB941BC5}" presName="boxAndChildren" presStyleCnt="0"/>
      <dgm:spPr/>
    </dgm:pt>
    <dgm:pt modelId="{5156CD8B-9480-4677-9B21-7C0DFE3E0AA2}" type="pres">
      <dgm:prSet presAssocID="{8F72C349-9E49-4966-B0AE-0CFAFB941BC5}" presName="parentTextBox" presStyleLbl="node1" presStyleIdx="0" presStyleCnt="4"/>
      <dgm:spPr/>
      <dgm:t>
        <a:bodyPr/>
        <a:lstStyle/>
        <a:p>
          <a:endParaRPr lang="en-IN"/>
        </a:p>
      </dgm:t>
    </dgm:pt>
    <dgm:pt modelId="{A65CA1C6-8D9E-4C12-810C-E057B97BFB61}" type="pres">
      <dgm:prSet presAssocID="{31143450-1DF4-41C2-BA30-D5AFA84463E1}" presName="sp" presStyleCnt="0"/>
      <dgm:spPr/>
    </dgm:pt>
    <dgm:pt modelId="{FCB7344E-E224-4312-B844-302A0FE5BFED}" type="pres">
      <dgm:prSet presAssocID="{F87FF9EB-BE4A-4E94-9F70-E689D59D88C1}" presName="arrowAndChildren" presStyleCnt="0"/>
      <dgm:spPr/>
    </dgm:pt>
    <dgm:pt modelId="{2D722701-60DE-4DE9-8FBB-680F4783A1AE}" type="pres">
      <dgm:prSet presAssocID="{F87FF9EB-BE4A-4E94-9F70-E689D59D88C1}" presName="parentTextArrow" presStyleLbl="node1" presStyleIdx="1" presStyleCnt="4"/>
      <dgm:spPr/>
      <dgm:t>
        <a:bodyPr/>
        <a:lstStyle/>
        <a:p>
          <a:endParaRPr lang="en-IN"/>
        </a:p>
      </dgm:t>
    </dgm:pt>
    <dgm:pt modelId="{B5E31773-CA9A-453C-A23A-B0B634A1853B}" type="pres">
      <dgm:prSet presAssocID="{5DA0A1F4-5BD3-432C-9C9C-DD3CA9DB07C7}" presName="sp" presStyleCnt="0"/>
      <dgm:spPr/>
    </dgm:pt>
    <dgm:pt modelId="{4223F62E-3B07-4EC3-9140-E81B6F5EADDF}" type="pres">
      <dgm:prSet presAssocID="{DE6805CC-EC7C-4288-AFCA-4DC53AFD74B6}" presName="arrowAndChildren" presStyleCnt="0"/>
      <dgm:spPr/>
    </dgm:pt>
    <dgm:pt modelId="{5FAB38E1-318D-4DC3-8F80-748EF68B18AD}" type="pres">
      <dgm:prSet presAssocID="{DE6805CC-EC7C-4288-AFCA-4DC53AFD74B6}" presName="parentTextArrow" presStyleLbl="node1" presStyleIdx="2" presStyleCnt="4"/>
      <dgm:spPr/>
      <dgm:t>
        <a:bodyPr/>
        <a:lstStyle/>
        <a:p>
          <a:endParaRPr lang="en-IN"/>
        </a:p>
      </dgm:t>
    </dgm:pt>
    <dgm:pt modelId="{69F1C6DE-A662-4064-AC3A-AD0203C13EA2}" type="pres">
      <dgm:prSet presAssocID="{4FCCC1E3-2C07-4636-8AC8-1071D940439A}" presName="sp" presStyleCnt="0"/>
      <dgm:spPr/>
    </dgm:pt>
    <dgm:pt modelId="{97270906-86C2-4FDF-B140-C015B0F1FC56}" type="pres">
      <dgm:prSet presAssocID="{FCE4EEB8-59BD-4CA5-9DFC-CA5FC8D11E2C}" presName="arrowAndChildren" presStyleCnt="0"/>
      <dgm:spPr/>
    </dgm:pt>
    <dgm:pt modelId="{7832E1B2-CB53-46E6-ABA4-404ED340454A}" type="pres">
      <dgm:prSet presAssocID="{FCE4EEB8-59BD-4CA5-9DFC-CA5FC8D11E2C}" presName="parentTextArrow" presStyleLbl="node1" presStyleIdx="3" presStyleCnt="4"/>
      <dgm:spPr/>
      <dgm:t>
        <a:bodyPr/>
        <a:lstStyle/>
        <a:p>
          <a:endParaRPr lang="en-IN"/>
        </a:p>
      </dgm:t>
    </dgm:pt>
  </dgm:ptLst>
  <dgm:cxnLst>
    <dgm:cxn modelId="{057D8B48-7B96-47D2-8D93-6261EC409E6B}" type="presOf" srcId="{F87FF9EB-BE4A-4E94-9F70-E689D59D88C1}" destId="{2D722701-60DE-4DE9-8FBB-680F4783A1AE}" srcOrd="0" destOrd="0" presId="urn:microsoft.com/office/officeart/2005/8/layout/process4"/>
    <dgm:cxn modelId="{8C42338B-B60F-444E-B17D-E51822263AFE}" srcId="{D3BEE81D-47B3-45A6-854E-39EDD9EA27DC}" destId="{F87FF9EB-BE4A-4E94-9F70-E689D59D88C1}" srcOrd="2" destOrd="0" parTransId="{8E17D1C5-4FC0-4865-B006-6EA05415FA0E}" sibTransId="{31143450-1DF4-41C2-BA30-D5AFA84463E1}"/>
    <dgm:cxn modelId="{D6489643-541C-4CFF-9731-A43B4293C2FE}" type="presOf" srcId="{FCE4EEB8-59BD-4CA5-9DFC-CA5FC8D11E2C}" destId="{7832E1B2-CB53-46E6-ABA4-404ED340454A}" srcOrd="0" destOrd="0" presId="urn:microsoft.com/office/officeart/2005/8/layout/process4"/>
    <dgm:cxn modelId="{AAF126C7-0F52-4397-9BD6-E263F229AD4B}" srcId="{D3BEE81D-47B3-45A6-854E-39EDD9EA27DC}" destId="{FCE4EEB8-59BD-4CA5-9DFC-CA5FC8D11E2C}" srcOrd="0" destOrd="0" parTransId="{8D1D7E39-818D-46C5-914B-D9A28F5A5EC6}" sibTransId="{4FCCC1E3-2C07-4636-8AC8-1071D940439A}"/>
    <dgm:cxn modelId="{41D3DCB2-A036-4CBC-A0BB-D0773840B363}" type="presOf" srcId="{DE6805CC-EC7C-4288-AFCA-4DC53AFD74B6}" destId="{5FAB38E1-318D-4DC3-8F80-748EF68B18AD}" srcOrd="0" destOrd="0" presId="urn:microsoft.com/office/officeart/2005/8/layout/process4"/>
    <dgm:cxn modelId="{A6E25A55-D1DC-4143-95D2-8624426827B0}" type="presOf" srcId="{8F72C349-9E49-4966-B0AE-0CFAFB941BC5}" destId="{5156CD8B-9480-4677-9B21-7C0DFE3E0AA2}" srcOrd="0" destOrd="0" presId="urn:microsoft.com/office/officeart/2005/8/layout/process4"/>
    <dgm:cxn modelId="{EBBF5728-B648-452D-ACB1-8A91BD342FB6}" srcId="{D3BEE81D-47B3-45A6-854E-39EDD9EA27DC}" destId="{8F72C349-9E49-4966-B0AE-0CFAFB941BC5}" srcOrd="3" destOrd="0" parTransId="{3A928265-3913-42AD-90A6-2AD7E4E000C8}" sibTransId="{AF87EC24-502E-491E-B09F-ED0D09C76A89}"/>
    <dgm:cxn modelId="{E84C6B2A-4A1B-4120-BA0A-9F21C64DC2CF}" type="presOf" srcId="{D3BEE81D-47B3-45A6-854E-39EDD9EA27DC}" destId="{355642CE-0013-4CCE-A7B7-94D5481F955C}" srcOrd="0" destOrd="0" presId="urn:microsoft.com/office/officeart/2005/8/layout/process4"/>
    <dgm:cxn modelId="{E076E158-6AEB-4934-91BA-2FAD23C8CC72}" srcId="{D3BEE81D-47B3-45A6-854E-39EDD9EA27DC}" destId="{DE6805CC-EC7C-4288-AFCA-4DC53AFD74B6}" srcOrd="1" destOrd="0" parTransId="{305A3DB2-2DC9-48F2-8D13-624F36A9AE8D}" sibTransId="{5DA0A1F4-5BD3-432C-9C9C-DD3CA9DB07C7}"/>
    <dgm:cxn modelId="{57F8DC9F-E10E-423B-8A99-6744FB4742DA}" type="presParOf" srcId="{355642CE-0013-4CCE-A7B7-94D5481F955C}" destId="{59F7F2B5-60AA-481C-9817-EECB46F0D809}" srcOrd="0" destOrd="0" presId="urn:microsoft.com/office/officeart/2005/8/layout/process4"/>
    <dgm:cxn modelId="{B79915C2-DBA6-4A85-8F53-EB5143062CC7}" type="presParOf" srcId="{59F7F2B5-60AA-481C-9817-EECB46F0D809}" destId="{5156CD8B-9480-4677-9B21-7C0DFE3E0AA2}" srcOrd="0" destOrd="0" presId="urn:microsoft.com/office/officeart/2005/8/layout/process4"/>
    <dgm:cxn modelId="{68A8C49D-E9BC-4613-9A55-D7242EDBC6F3}" type="presParOf" srcId="{355642CE-0013-4CCE-A7B7-94D5481F955C}" destId="{A65CA1C6-8D9E-4C12-810C-E057B97BFB61}" srcOrd="1" destOrd="0" presId="urn:microsoft.com/office/officeart/2005/8/layout/process4"/>
    <dgm:cxn modelId="{C6592B16-F710-4308-B775-8750B9613584}" type="presParOf" srcId="{355642CE-0013-4CCE-A7B7-94D5481F955C}" destId="{FCB7344E-E224-4312-B844-302A0FE5BFED}" srcOrd="2" destOrd="0" presId="urn:microsoft.com/office/officeart/2005/8/layout/process4"/>
    <dgm:cxn modelId="{B4B9FC2A-0877-4DDF-A5F4-AB03E490DEC2}" type="presParOf" srcId="{FCB7344E-E224-4312-B844-302A0FE5BFED}" destId="{2D722701-60DE-4DE9-8FBB-680F4783A1AE}" srcOrd="0" destOrd="0" presId="urn:microsoft.com/office/officeart/2005/8/layout/process4"/>
    <dgm:cxn modelId="{5BAABC06-6647-44F7-BF2F-7A3DFC86926D}" type="presParOf" srcId="{355642CE-0013-4CCE-A7B7-94D5481F955C}" destId="{B5E31773-CA9A-453C-A23A-B0B634A1853B}" srcOrd="3" destOrd="0" presId="urn:microsoft.com/office/officeart/2005/8/layout/process4"/>
    <dgm:cxn modelId="{52E36FBE-D0FF-4732-B464-29C55A85705C}" type="presParOf" srcId="{355642CE-0013-4CCE-A7B7-94D5481F955C}" destId="{4223F62E-3B07-4EC3-9140-E81B6F5EADDF}" srcOrd="4" destOrd="0" presId="urn:microsoft.com/office/officeart/2005/8/layout/process4"/>
    <dgm:cxn modelId="{E5B37E4D-F428-434A-9DC8-AA9BABD37A55}" type="presParOf" srcId="{4223F62E-3B07-4EC3-9140-E81B6F5EADDF}" destId="{5FAB38E1-318D-4DC3-8F80-748EF68B18AD}" srcOrd="0" destOrd="0" presId="urn:microsoft.com/office/officeart/2005/8/layout/process4"/>
    <dgm:cxn modelId="{5927CEBA-5B7D-462A-95A2-44F79490047B}" type="presParOf" srcId="{355642CE-0013-4CCE-A7B7-94D5481F955C}" destId="{69F1C6DE-A662-4064-AC3A-AD0203C13EA2}" srcOrd="5" destOrd="0" presId="urn:microsoft.com/office/officeart/2005/8/layout/process4"/>
    <dgm:cxn modelId="{56B251E0-621E-489E-B7BF-4BA442344335}" type="presParOf" srcId="{355642CE-0013-4CCE-A7B7-94D5481F955C}" destId="{97270906-86C2-4FDF-B140-C015B0F1FC56}" srcOrd="6" destOrd="0" presId="urn:microsoft.com/office/officeart/2005/8/layout/process4"/>
    <dgm:cxn modelId="{9131305C-697C-4F96-8246-115F90E6215B}" type="presParOf" srcId="{97270906-86C2-4FDF-B140-C015B0F1FC56}" destId="{7832E1B2-CB53-46E6-ABA4-404ED340454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F6CF32-22C5-4936-B469-F105FCBB49E4}" type="doc">
      <dgm:prSet loTypeId="urn:microsoft.com/office/officeart/2005/8/layout/pList2" loCatId="list" qsTypeId="urn:microsoft.com/office/officeart/2005/8/quickstyle/simple5" qsCatId="simple" csTypeId="urn:microsoft.com/office/officeart/2005/8/colors/colorful5" csCatId="colorful" phldr="1"/>
      <dgm:spPr/>
    </dgm:pt>
    <dgm:pt modelId="{DE81CCE0-61DE-412C-BB0E-D8B8506B713C}">
      <dgm:prSet phldrT="[Text]"/>
      <dgm:spPr/>
      <dgm:t>
        <a:bodyPr/>
        <a:lstStyle/>
        <a:p>
          <a:r>
            <a:rPr lang="en-US" dirty="0" smtClean="0"/>
            <a:t>Physiologic spaces</a:t>
          </a:r>
          <a:endParaRPr lang="en-IN" dirty="0"/>
        </a:p>
      </dgm:t>
    </dgm:pt>
    <dgm:pt modelId="{0664B72F-C262-4818-B33E-FC2C3F32781A}" type="parTrans" cxnId="{B23BAD34-E9EF-4D40-BEEF-22DC7CC9DF62}">
      <dgm:prSet/>
      <dgm:spPr/>
      <dgm:t>
        <a:bodyPr/>
        <a:lstStyle/>
        <a:p>
          <a:endParaRPr lang="en-IN"/>
        </a:p>
      </dgm:t>
    </dgm:pt>
    <dgm:pt modelId="{5068E0BF-C4D1-4E0F-94DB-27C7CC80DD0B}" type="sibTrans" cxnId="{B23BAD34-E9EF-4D40-BEEF-22DC7CC9DF62}">
      <dgm:prSet/>
      <dgm:spPr/>
      <dgm:t>
        <a:bodyPr/>
        <a:lstStyle/>
        <a:p>
          <a:endParaRPr lang="en-IN"/>
        </a:p>
      </dgm:t>
    </dgm:pt>
    <dgm:pt modelId="{FE7BF0F3-CB66-41A3-9D00-271425D3D525}">
      <dgm:prSet phldrT="[Text]"/>
      <dgm:spPr/>
      <dgm:t>
        <a:bodyPr/>
        <a:lstStyle/>
        <a:p>
          <a:r>
            <a:rPr lang="en-US" dirty="0" smtClean="0"/>
            <a:t>Primate spaces </a:t>
          </a:r>
          <a:endParaRPr lang="en-IN" dirty="0"/>
        </a:p>
      </dgm:t>
    </dgm:pt>
    <dgm:pt modelId="{ED830669-E88C-4A78-8300-F2A146C585B6}" type="parTrans" cxnId="{CF27FBEE-A74B-4573-8D22-2AC8E6078110}">
      <dgm:prSet/>
      <dgm:spPr/>
      <dgm:t>
        <a:bodyPr/>
        <a:lstStyle/>
        <a:p>
          <a:endParaRPr lang="en-IN"/>
        </a:p>
      </dgm:t>
    </dgm:pt>
    <dgm:pt modelId="{2BF7E40B-DA36-4719-AA29-D0548A16D2FC}" type="sibTrans" cxnId="{CF27FBEE-A74B-4573-8D22-2AC8E6078110}">
      <dgm:prSet/>
      <dgm:spPr/>
      <dgm:t>
        <a:bodyPr/>
        <a:lstStyle/>
        <a:p>
          <a:endParaRPr lang="en-IN"/>
        </a:p>
      </dgm:t>
    </dgm:pt>
    <dgm:pt modelId="{CA5AF9F5-3AB1-4344-AB48-19D1BCEA5841}" type="pres">
      <dgm:prSet presAssocID="{B5F6CF32-22C5-4936-B469-F105FCBB49E4}" presName="Name0" presStyleCnt="0">
        <dgm:presLayoutVars>
          <dgm:dir/>
          <dgm:resizeHandles val="exact"/>
        </dgm:presLayoutVars>
      </dgm:prSet>
      <dgm:spPr/>
    </dgm:pt>
    <dgm:pt modelId="{3C856814-0C89-483B-9DEA-42FB9C07EF50}" type="pres">
      <dgm:prSet presAssocID="{B5F6CF32-22C5-4936-B469-F105FCBB49E4}" presName="bkgdShp" presStyleLbl="alignAccFollowNode1" presStyleIdx="0" presStyleCnt="1"/>
      <dgm:spPr/>
    </dgm:pt>
    <dgm:pt modelId="{25D5A5EF-31F4-4A87-AADA-F68A228717B7}" type="pres">
      <dgm:prSet presAssocID="{B5F6CF32-22C5-4936-B469-F105FCBB49E4}" presName="linComp" presStyleCnt="0"/>
      <dgm:spPr/>
    </dgm:pt>
    <dgm:pt modelId="{C587B560-28E8-44E9-8285-2882B796B2E7}" type="pres">
      <dgm:prSet presAssocID="{DE81CCE0-61DE-412C-BB0E-D8B8506B713C}" presName="compNode" presStyleCnt="0"/>
      <dgm:spPr/>
    </dgm:pt>
    <dgm:pt modelId="{A01780F5-30F7-485B-8794-725D737D93BF}" type="pres">
      <dgm:prSet presAssocID="{DE81CCE0-61DE-412C-BB0E-D8B8506B713C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2B7E0624-8132-43E3-8582-870283C5FB95}" type="pres">
      <dgm:prSet presAssocID="{DE81CCE0-61DE-412C-BB0E-D8B8506B713C}" presName="invisiNode" presStyleLbl="node1" presStyleIdx="0" presStyleCnt="2"/>
      <dgm:spPr/>
    </dgm:pt>
    <dgm:pt modelId="{953AE699-7311-44D7-BCC4-EE5F82BE7A62}" type="pres">
      <dgm:prSet presAssocID="{DE81CCE0-61DE-412C-BB0E-D8B8506B713C}" presName="imagNode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9CE9715E-8E34-41DB-AF2B-D509B8FAAECE}" type="pres">
      <dgm:prSet presAssocID="{5068E0BF-C4D1-4E0F-94DB-27C7CC80DD0B}" presName="sibTrans" presStyleLbl="sibTrans2D1" presStyleIdx="0" presStyleCnt="0"/>
      <dgm:spPr/>
      <dgm:t>
        <a:bodyPr/>
        <a:lstStyle/>
        <a:p>
          <a:endParaRPr lang="en-IN"/>
        </a:p>
      </dgm:t>
    </dgm:pt>
    <dgm:pt modelId="{F0381592-21DC-457E-9E0F-36D43F43E663}" type="pres">
      <dgm:prSet presAssocID="{FE7BF0F3-CB66-41A3-9D00-271425D3D525}" presName="compNode" presStyleCnt="0"/>
      <dgm:spPr/>
    </dgm:pt>
    <dgm:pt modelId="{3FB17CDF-D295-4E8B-873B-439ABE874BCE}" type="pres">
      <dgm:prSet presAssocID="{FE7BF0F3-CB66-41A3-9D00-271425D3D525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04248417-8F63-4B0B-A08F-D59470B6946C}" type="pres">
      <dgm:prSet presAssocID="{FE7BF0F3-CB66-41A3-9D00-271425D3D525}" presName="invisiNode" presStyleLbl="node1" presStyleIdx="1" presStyleCnt="2"/>
      <dgm:spPr/>
    </dgm:pt>
    <dgm:pt modelId="{FC478015-A6CA-40A3-88B2-D4D9AE3E5710}" type="pres">
      <dgm:prSet presAssocID="{FE7BF0F3-CB66-41A3-9D00-271425D3D525}" presName="imagNode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</dgm:ptLst>
  <dgm:cxnLst>
    <dgm:cxn modelId="{A90CF11D-C9CA-4A17-A32B-C72B114CC3C6}" type="presOf" srcId="{FE7BF0F3-CB66-41A3-9D00-271425D3D525}" destId="{3FB17CDF-D295-4E8B-873B-439ABE874BCE}" srcOrd="0" destOrd="0" presId="urn:microsoft.com/office/officeart/2005/8/layout/pList2"/>
    <dgm:cxn modelId="{12748C6C-3B9C-4A28-9734-F886521347BB}" type="presOf" srcId="{B5F6CF32-22C5-4936-B469-F105FCBB49E4}" destId="{CA5AF9F5-3AB1-4344-AB48-19D1BCEA5841}" srcOrd="0" destOrd="0" presId="urn:microsoft.com/office/officeart/2005/8/layout/pList2"/>
    <dgm:cxn modelId="{B23BAD34-E9EF-4D40-BEEF-22DC7CC9DF62}" srcId="{B5F6CF32-22C5-4936-B469-F105FCBB49E4}" destId="{DE81CCE0-61DE-412C-BB0E-D8B8506B713C}" srcOrd="0" destOrd="0" parTransId="{0664B72F-C262-4818-B33E-FC2C3F32781A}" sibTransId="{5068E0BF-C4D1-4E0F-94DB-27C7CC80DD0B}"/>
    <dgm:cxn modelId="{174395F3-DB3F-4E2C-B4E9-7A47BAA0358B}" type="presOf" srcId="{DE81CCE0-61DE-412C-BB0E-D8B8506B713C}" destId="{A01780F5-30F7-485B-8794-725D737D93BF}" srcOrd="0" destOrd="0" presId="urn:microsoft.com/office/officeart/2005/8/layout/pList2"/>
    <dgm:cxn modelId="{EEDAE211-689C-49B7-84B3-0F648471876F}" type="presOf" srcId="{5068E0BF-C4D1-4E0F-94DB-27C7CC80DD0B}" destId="{9CE9715E-8E34-41DB-AF2B-D509B8FAAECE}" srcOrd="0" destOrd="0" presId="urn:microsoft.com/office/officeart/2005/8/layout/pList2"/>
    <dgm:cxn modelId="{CF27FBEE-A74B-4573-8D22-2AC8E6078110}" srcId="{B5F6CF32-22C5-4936-B469-F105FCBB49E4}" destId="{FE7BF0F3-CB66-41A3-9D00-271425D3D525}" srcOrd="1" destOrd="0" parTransId="{ED830669-E88C-4A78-8300-F2A146C585B6}" sibTransId="{2BF7E40B-DA36-4719-AA29-D0548A16D2FC}"/>
    <dgm:cxn modelId="{1B09C36D-20A7-41BC-B06A-C56C7C0DE124}" type="presParOf" srcId="{CA5AF9F5-3AB1-4344-AB48-19D1BCEA5841}" destId="{3C856814-0C89-483B-9DEA-42FB9C07EF50}" srcOrd="0" destOrd="0" presId="urn:microsoft.com/office/officeart/2005/8/layout/pList2"/>
    <dgm:cxn modelId="{47C66BA7-FF77-4135-92B3-EE4CCB55E8F7}" type="presParOf" srcId="{CA5AF9F5-3AB1-4344-AB48-19D1BCEA5841}" destId="{25D5A5EF-31F4-4A87-AADA-F68A228717B7}" srcOrd="1" destOrd="0" presId="urn:microsoft.com/office/officeart/2005/8/layout/pList2"/>
    <dgm:cxn modelId="{0BF87C36-587F-479B-B878-1062C2458FBD}" type="presParOf" srcId="{25D5A5EF-31F4-4A87-AADA-F68A228717B7}" destId="{C587B560-28E8-44E9-8285-2882B796B2E7}" srcOrd="0" destOrd="0" presId="urn:microsoft.com/office/officeart/2005/8/layout/pList2"/>
    <dgm:cxn modelId="{11CEA945-65C1-430D-B242-884C8D4509F6}" type="presParOf" srcId="{C587B560-28E8-44E9-8285-2882B796B2E7}" destId="{A01780F5-30F7-485B-8794-725D737D93BF}" srcOrd="0" destOrd="0" presId="urn:microsoft.com/office/officeart/2005/8/layout/pList2"/>
    <dgm:cxn modelId="{64A8DA22-1A1A-429E-B565-3718F66B26C8}" type="presParOf" srcId="{C587B560-28E8-44E9-8285-2882B796B2E7}" destId="{2B7E0624-8132-43E3-8582-870283C5FB95}" srcOrd="1" destOrd="0" presId="urn:microsoft.com/office/officeart/2005/8/layout/pList2"/>
    <dgm:cxn modelId="{FBA83380-A8CC-4B86-B1DD-9059F80D8998}" type="presParOf" srcId="{C587B560-28E8-44E9-8285-2882B796B2E7}" destId="{953AE699-7311-44D7-BCC4-EE5F82BE7A62}" srcOrd="2" destOrd="0" presId="urn:microsoft.com/office/officeart/2005/8/layout/pList2"/>
    <dgm:cxn modelId="{E1C22BAB-3987-4924-892B-493680169C78}" type="presParOf" srcId="{25D5A5EF-31F4-4A87-AADA-F68A228717B7}" destId="{9CE9715E-8E34-41DB-AF2B-D509B8FAAECE}" srcOrd="1" destOrd="0" presId="urn:microsoft.com/office/officeart/2005/8/layout/pList2"/>
    <dgm:cxn modelId="{4C325AB8-59ED-4122-AB42-85FC1626C815}" type="presParOf" srcId="{25D5A5EF-31F4-4A87-AADA-F68A228717B7}" destId="{F0381592-21DC-457E-9E0F-36D43F43E663}" srcOrd="2" destOrd="0" presId="urn:microsoft.com/office/officeart/2005/8/layout/pList2"/>
    <dgm:cxn modelId="{0F81D883-380C-4F3C-A042-608C6B6B8716}" type="presParOf" srcId="{F0381592-21DC-457E-9E0F-36D43F43E663}" destId="{3FB17CDF-D295-4E8B-873B-439ABE874BCE}" srcOrd="0" destOrd="0" presId="urn:microsoft.com/office/officeart/2005/8/layout/pList2"/>
    <dgm:cxn modelId="{F6C28143-34C9-4B43-BEA6-CEDECE261DD1}" type="presParOf" srcId="{F0381592-21DC-457E-9E0F-36D43F43E663}" destId="{04248417-8F63-4B0B-A08F-D59470B6946C}" srcOrd="1" destOrd="0" presId="urn:microsoft.com/office/officeart/2005/8/layout/pList2"/>
    <dgm:cxn modelId="{75262045-B7CC-4FE7-8BFD-35806F6F43C3}" type="presParOf" srcId="{F0381592-21DC-457E-9E0F-36D43F43E663}" destId="{FC478015-A6CA-40A3-88B2-D4D9AE3E5710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56CD8B-9480-4677-9B21-7C0DFE3E0AA2}">
      <dsp:nvSpPr>
        <dsp:cNvPr id="0" name=""/>
        <dsp:cNvSpPr/>
      </dsp:nvSpPr>
      <dsp:spPr>
        <a:xfrm>
          <a:off x="0" y="3333360"/>
          <a:ext cx="7344816" cy="72925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THE PERMANENT DENTITION PERIOD  - above 12 </a:t>
          </a:r>
          <a:r>
            <a:rPr lang="en-US" sz="2400" kern="1200" dirty="0" err="1" smtClean="0"/>
            <a:t>yrs</a:t>
          </a:r>
          <a:r>
            <a:rPr lang="en-US" sz="2400" kern="1200" dirty="0" smtClean="0"/>
            <a:t>  </a:t>
          </a:r>
          <a:endParaRPr lang="en-US" sz="2400" kern="1200" dirty="0"/>
        </a:p>
      </dsp:txBody>
      <dsp:txXfrm>
        <a:off x="0" y="3333360"/>
        <a:ext cx="7344816" cy="729257"/>
      </dsp:txXfrm>
    </dsp:sp>
    <dsp:sp modelId="{2D722701-60DE-4DE9-8FBB-680F4783A1AE}">
      <dsp:nvSpPr>
        <dsp:cNvPr id="0" name=""/>
        <dsp:cNvSpPr/>
      </dsp:nvSpPr>
      <dsp:spPr>
        <a:xfrm rot="10800000">
          <a:off x="0" y="2222700"/>
          <a:ext cx="7344816" cy="1121598"/>
        </a:xfrm>
        <a:prstGeom prst="upArrowCallou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THE MIXED DENTITION  PERIOD – 6 – 12 </a:t>
          </a:r>
          <a:r>
            <a:rPr lang="en-US" sz="2400" kern="1200" dirty="0" err="1" smtClean="0"/>
            <a:t>yrs</a:t>
          </a:r>
          <a:r>
            <a:rPr lang="en-US" sz="2400" kern="1200" dirty="0" smtClean="0"/>
            <a:t>  </a:t>
          </a:r>
          <a:endParaRPr lang="en-IN" sz="2400" kern="1200" dirty="0"/>
        </a:p>
      </dsp:txBody>
      <dsp:txXfrm rot="10800000">
        <a:off x="0" y="2222700"/>
        <a:ext cx="7344816" cy="728781"/>
      </dsp:txXfrm>
    </dsp:sp>
    <dsp:sp modelId="{5FAB38E1-318D-4DC3-8F80-748EF68B18AD}">
      <dsp:nvSpPr>
        <dsp:cNvPr id="0" name=""/>
        <dsp:cNvSpPr/>
      </dsp:nvSpPr>
      <dsp:spPr>
        <a:xfrm rot="10800000">
          <a:off x="0" y="1112041"/>
          <a:ext cx="7344816" cy="1121598"/>
        </a:xfrm>
        <a:prstGeom prst="upArrowCallou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THE DECIDUOUS DENTITION PERIOD  - 2 ½ -6 </a:t>
          </a:r>
          <a:r>
            <a:rPr lang="en-US" sz="2400" kern="1200" dirty="0" err="1" smtClean="0"/>
            <a:t>yrs</a:t>
          </a:r>
          <a:endParaRPr lang="en-IN" sz="2400" kern="1200" dirty="0"/>
        </a:p>
      </dsp:txBody>
      <dsp:txXfrm rot="10800000">
        <a:off x="0" y="1112041"/>
        <a:ext cx="7344816" cy="728781"/>
      </dsp:txXfrm>
    </dsp:sp>
    <dsp:sp modelId="{7832E1B2-CB53-46E6-ABA4-404ED340454A}">
      <dsp:nvSpPr>
        <dsp:cNvPr id="0" name=""/>
        <dsp:cNvSpPr/>
      </dsp:nvSpPr>
      <dsp:spPr>
        <a:xfrm rot="10800000">
          <a:off x="0" y="1381"/>
          <a:ext cx="7344816" cy="1121598"/>
        </a:xfrm>
        <a:prstGeom prst="upArrowCallou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THE PRE DENTATE PERIOD – birth to 2 ½ </a:t>
          </a:r>
          <a:r>
            <a:rPr lang="en-US" sz="2400" kern="1200" dirty="0" err="1" smtClean="0"/>
            <a:t>yrs</a:t>
          </a:r>
          <a:endParaRPr lang="en-IN" sz="2400" kern="1200" dirty="0"/>
        </a:p>
      </dsp:txBody>
      <dsp:txXfrm rot="10800000">
        <a:off x="0" y="1381"/>
        <a:ext cx="7344816" cy="7287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856814-0C89-483B-9DEA-42FB9C07EF50}">
      <dsp:nvSpPr>
        <dsp:cNvPr id="0" name=""/>
        <dsp:cNvSpPr/>
      </dsp:nvSpPr>
      <dsp:spPr>
        <a:xfrm>
          <a:off x="0" y="0"/>
          <a:ext cx="6552728" cy="1958414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53AE699-7311-44D7-BCC4-EE5F82BE7A62}">
      <dsp:nvSpPr>
        <dsp:cNvPr id="0" name=""/>
        <dsp:cNvSpPr/>
      </dsp:nvSpPr>
      <dsp:spPr>
        <a:xfrm>
          <a:off x="197333" y="261121"/>
          <a:ext cx="2932409" cy="143617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>
          <a:noFill/>
        </a:ln>
        <a:effectLst>
          <a:outerShdw blurRad="38100" dist="38100" dir="4800000" sx="96000" sy="96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3240000"/>
          </a:lightRig>
        </a:scene3d>
        <a:sp3d>
          <a:bevelT w="28575" h="28575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01780F5-30F7-485B-8794-725D737D93BF}">
      <dsp:nvSpPr>
        <dsp:cNvPr id="0" name=""/>
        <dsp:cNvSpPr/>
      </dsp:nvSpPr>
      <dsp:spPr>
        <a:xfrm rot="10800000">
          <a:off x="197333" y="1958414"/>
          <a:ext cx="2932409" cy="2393617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6000" sy="96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3240000"/>
          </a:lightRig>
        </a:scene3d>
        <a:sp3d>
          <a:bevelT w="28575" h="28575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t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/>
            <a:t>Physiologic spaces</a:t>
          </a:r>
          <a:endParaRPr lang="en-IN" sz="3800" kern="1200" dirty="0"/>
        </a:p>
      </dsp:txBody>
      <dsp:txXfrm rot="10800000">
        <a:off x="270945" y="1958414"/>
        <a:ext cx="2785185" cy="2320005"/>
      </dsp:txXfrm>
    </dsp:sp>
    <dsp:sp modelId="{FC478015-A6CA-40A3-88B2-D4D9AE3E5710}">
      <dsp:nvSpPr>
        <dsp:cNvPr id="0" name=""/>
        <dsp:cNvSpPr/>
      </dsp:nvSpPr>
      <dsp:spPr>
        <a:xfrm>
          <a:off x="3422984" y="261121"/>
          <a:ext cx="2932409" cy="143617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>
          <a:noFill/>
        </a:ln>
        <a:effectLst>
          <a:outerShdw blurRad="38100" dist="38100" dir="4800000" sx="96000" sy="96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3240000"/>
          </a:lightRig>
        </a:scene3d>
        <a:sp3d>
          <a:bevelT w="28575" h="28575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FB17CDF-D295-4E8B-873B-439ABE874BCE}">
      <dsp:nvSpPr>
        <dsp:cNvPr id="0" name=""/>
        <dsp:cNvSpPr/>
      </dsp:nvSpPr>
      <dsp:spPr>
        <a:xfrm rot="10800000">
          <a:off x="3422984" y="1958414"/>
          <a:ext cx="2932409" cy="2393617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5">
                <a:hueOff val="2679977"/>
                <a:satOff val="-18634"/>
                <a:lumOff val="-2354"/>
                <a:alphaOff val="0"/>
              </a:schemeClr>
            </a:gs>
            <a:gs pos="100000">
              <a:schemeClr val="accent5">
                <a:hueOff val="2679977"/>
                <a:satOff val="-18634"/>
                <a:lumOff val="-2354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6000" sy="96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3240000"/>
          </a:lightRig>
        </a:scene3d>
        <a:sp3d>
          <a:bevelT w="28575" h="28575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t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/>
            <a:t>Primate spaces </a:t>
          </a:r>
          <a:endParaRPr lang="en-IN" sz="3800" kern="1200" dirty="0"/>
        </a:p>
      </dsp:txBody>
      <dsp:txXfrm rot="10800000">
        <a:off x="3496596" y="1958414"/>
        <a:ext cx="2785185" cy="23200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5BE03D-9828-4160-9B6F-0FA1B50C7771}" type="datetimeFigureOut">
              <a:rPr lang="en-IN" smtClean="0"/>
              <a:t>01-01-2018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5323D6-E9DD-4891-8A68-60D2C0AF6E2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29589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5323D6-E9DD-4891-8A68-60D2C0AF6E23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04156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959C14CA-D464-4332-B2DD-A68C027CC76A}" type="datetimeFigureOut">
              <a:rPr lang="en-IN" smtClean="0"/>
              <a:t>01-01-2018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536455C6-34F0-4908-9849-49DA2F2F3EB5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14CA-D464-4332-B2DD-A68C027CC76A}" type="datetimeFigureOut">
              <a:rPr lang="en-IN" smtClean="0"/>
              <a:t>01-01-2018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455C6-34F0-4908-9849-49DA2F2F3EB5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14CA-D464-4332-B2DD-A68C027CC76A}" type="datetimeFigureOut">
              <a:rPr lang="en-IN" smtClean="0"/>
              <a:t>01-01-2018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455C6-34F0-4908-9849-49DA2F2F3EB5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14CA-D464-4332-B2DD-A68C027CC76A}" type="datetimeFigureOut">
              <a:rPr lang="en-IN" smtClean="0"/>
              <a:t>01-01-2018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455C6-34F0-4908-9849-49DA2F2F3EB5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14CA-D464-4332-B2DD-A68C027CC76A}" type="datetimeFigureOut">
              <a:rPr lang="en-IN" smtClean="0"/>
              <a:t>01-01-2018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455C6-34F0-4908-9849-49DA2F2F3EB5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14CA-D464-4332-B2DD-A68C027CC76A}" type="datetimeFigureOut">
              <a:rPr lang="en-IN" smtClean="0"/>
              <a:t>01-01-2018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455C6-34F0-4908-9849-49DA2F2F3EB5}" type="slidenum">
              <a:rPr lang="en-IN" smtClean="0"/>
              <a:t>‹#›</a:t>
            </a:fld>
            <a:endParaRPr lang="en-IN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14CA-D464-4332-B2DD-A68C027CC76A}" type="datetimeFigureOut">
              <a:rPr lang="en-IN" smtClean="0"/>
              <a:t>01-01-2018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455C6-34F0-4908-9849-49DA2F2F3EB5}" type="slidenum">
              <a:rPr lang="en-IN" smtClean="0"/>
              <a:t>‹#›</a:t>
            </a:fld>
            <a:endParaRPr lang="en-IN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14CA-D464-4332-B2DD-A68C027CC76A}" type="datetimeFigureOut">
              <a:rPr lang="en-IN" smtClean="0"/>
              <a:t>01-01-2018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455C6-34F0-4908-9849-49DA2F2F3EB5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14CA-D464-4332-B2DD-A68C027CC76A}" type="datetimeFigureOut">
              <a:rPr lang="en-IN" smtClean="0"/>
              <a:t>01-01-2018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455C6-34F0-4908-9849-49DA2F2F3EB5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959C14CA-D464-4332-B2DD-A68C027CC76A}" type="datetimeFigureOut">
              <a:rPr lang="en-IN" smtClean="0"/>
              <a:t>01-01-2018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536455C6-34F0-4908-9849-49DA2F2F3EB5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959C14CA-D464-4332-B2DD-A68C027CC76A}" type="datetimeFigureOut">
              <a:rPr lang="en-IN" smtClean="0"/>
              <a:t>01-01-2018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536455C6-34F0-4908-9849-49DA2F2F3EB5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959C14CA-D464-4332-B2DD-A68C027CC76A}" type="datetimeFigureOut">
              <a:rPr lang="en-IN" smtClean="0"/>
              <a:t>01-01-2018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536455C6-34F0-4908-9849-49DA2F2F3EB5}" type="slidenum">
              <a:rPr lang="en-IN" smtClean="0"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google.co.in/url?sa=i&amp;rct=j&amp;q=&amp;esrc=s&amp;frm=1&amp;source=images&amp;cd=&amp;cad=rja&amp;docid=cOo2rtsxWqjG3M&amp;tbnid=R0tQ6s2p67YwvM:&amp;ved=0CAUQjRw&amp;url=http://www.picstopin.com/400/development-of-tooth/http:||www*kck*usm*my|ppsg|histology|dt_23_0*jpg/&amp;ei=GeSFUv28KYP9rAfH3IGoDw&amp;bvm=bv.56643336,d.bmk&amp;psig=AFQjCNFU8HeLnY6pYMcvUiDebE4xKroGcw&amp;ust=1384592681790471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2060848"/>
            <a:ext cx="6264696" cy="2592288"/>
          </a:xfrm>
        </p:spPr>
        <p:txBody>
          <a:bodyPr>
            <a:normAutofit/>
          </a:bodyPr>
          <a:lstStyle/>
          <a:p>
            <a:r>
              <a:rPr lang="en-US" sz="5400" dirty="0" smtClean="0"/>
              <a:t>Development of dentition &amp; occlusion</a:t>
            </a:r>
            <a:endParaRPr lang="en-IN" sz="5400" dirty="0"/>
          </a:p>
        </p:txBody>
      </p:sp>
    </p:spTree>
    <p:extLst>
      <p:ext uri="{BB962C8B-B14F-4D97-AF65-F5344CB8AC3E}">
        <p14:creationId xmlns:p14="http://schemas.microsoft.com/office/powerpoint/2010/main" val="44738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620689"/>
            <a:ext cx="7736740" cy="93610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STAGES OF DEVELOPMENT….</a:t>
            </a:r>
            <a:endParaRPr lang="en-IN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674165463"/>
              </p:ext>
            </p:extLst>
          </p:nvPr>
        </p:nvGraphicFramePr>
        <p:xfrm>
          <a:off x="899592" y="1813272"/>
          <a:ext cx="734481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9733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7392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Pre dentate period…</a:t>
            </a:r>
            <a:br>
              <a:rPr lang="en-US" dirty="0" smtClean="0"/>
            </a:br>
            <a:endParaRPr lang="en-IN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Goudy Stout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99592" y="1556792"/>
            <a:ext cx="7571184" cy="4312136"/>
          </a:xfrm>
          <a:prstGeom prst="rect">
            <a:avLst/>
          </a:prstGeom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tx1"/>
                </a:solidFill>
                <a:latin typeface="Adobe Caslon Pro" pitchFamily="18" charset="0"/>
              </a:rPr>
              <a:t>Birth to six months of age</a:t>
            </a:r>
          </a:p>
          <a:p>
            <a:pPr>
              <a:buFont typeface="Wingdings 2"/>
              <a:buNone/>
            </a:pPr>
            <a:endParaRPr lang="en-US" sz="2400" dirty="0" smtClean="0">
              <a:solidFill>
                <a:schemeClr val="tx1"/>
              </a:solidFill>
              <a:latin typeface="Adobe Caslon Pro" pitchFamily="18" charset="0"/>
            </a:endParaRPr>
          </a:p>
          <a:p>
            <a:pPr>
              <a:buFont typeface="Wingdings 2"/>
              <a:buNone/>
            </a:pPr>
            <a:r>
              <a:rPr lang="en-US" sz="2400" dirty="0" smtClean="0">
                <a:solidFill>
                  <a:schemeClr val="tx1"/>
                </a:solidFill>
                <a:latin typeface="Adobe Caslon Pro" pitchFamily="18" charset="0"/>
              </a:rPr>
              <a:t>Gum pads :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  <a:latin typeface="Adobe Caslon Pro" pitchFamily="18" charset="0"/>
              </a:rPr>
              <a:t>The alveolar process at the time of birth are known as gum pads </a:t>
            </a:r>
          </a:p>
        </p:txBody>
      </p:sp>
      <p:pic>
        <p:nvPicPr>
          <p:cNvPr id="6" name="Picture 2" descr="C:\Users\Sunitha\Desktop\youtube videos\images\gum pads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9"/>
          <a:stretch/>
        </p:blipFill>
        <p:spPr bwMode="auto">
          <a:xfrm>
            <a:off x="2987824" y="3933056"/>
            <a:ext cx="3361012" cy="222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29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7" r="53030" b="5012"/>
          <a:stretch/>
        </p:blipFill>
        <p:spPr bwMode="auto">
          <a:xfrm>
            <a:off x="1212271" y="908720"/>
            <a:ext cx="2147455" cy="29233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284" b="2584"/>
          <a:stretch/>
        </p:blipFill>
        <p:spPr bwMode="auto">
          <a:xfrm>
            <a:off x="5730506" y="908720"/>
            <a:ext cx="2286000" cy="29233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4515" y="4120061"/>
            <a:ext cx="6759853" cy="197323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>
                <a:latin typeface="Adobe Caslon Pro" pitchFamily="18" charset="0"/>
              </a:rPr>
              <a:t>They are horse shoe shaped and develop into two parts </a:t>
            </a:r>
            <a:r>
              <a:rPr lang="en-US" dirty="0" smtClean="0">
                <a:latin typeface="Adobe Caslon Pro" pitchFamily="18" charset="0"/>
              </a:rPr>
              <a:t>- labial </a:t>
            </a:r>
            <a:r>
              <a:rPr lang="en-US" dirty="0">
                <a:latin typeface="Adobe Caslon Pro" pitchFamily="18" charset="0"/>
              </a:rPr>
              <a:t>portion </a:t>
            </a:r>
            <a:r>
              <a:rPr lang="en-US" dirty="0" smtClean="0">
                <a:latin typeface="Adobe Caslon Pro" pitchFamily="18" charset="0"/>
              </a:rPr>
              <a:t>and lingual portion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Adobe Caslon Pro" pitchFamily="18" charset="0"/>
              </a:rPr>
              <a:t>Two </a:t>
            </a:r>
            <a:r>
              <a:rPr lang="en-US" dirty="0">
                <a:latin typeface="Adobe Caslon Pro" pitchFamily="18" charset="0"/>
              </a:rPr>
              <a:t>portions are separated from each other by the dental </a:t>
            </a:r>
            <a:r>
              <a:rPr lang="en-US" dirty="0" smtClean="0">
                <a:latin typeface="Adobe Caslon Pro" pitchFamily="18" charset="0"/>
              </a:rPr>
              <a:t>groove</a:t>
            </a:r>
          </a:p>
          <a:p>
            <a:pPr>
              <a:buFont typeface="Wingdings" pitchFamily="2" charset="2"/>
              <a:buChar char="§"/>
            </a:pPr>
            <a:endParaRPr lang="en-US" dirty="0" smtClean="0">
              <a:latin typeface="Adobe Caslon Pro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688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620688"/>
            <a:ext cx="6965245" cy="679299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Features at this stage…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1484784"/>
            <a:ext cx="7416824" cy="4118055"/>
          </a:xfrm>
        </p:spPr>
        <p:txBody>
          <a:bodyPr>
            <a:noAutofit/>
          </a:bodyPr>
          <a:lstStyle/>
          <a:p>
            <a:r>
              <a:rPr lang="en-US" dirty="0" smtClean="0"/>
              <a:t>Open bite – common in gum pad stage</a:t>
            </a:r>
          </a:p>
          <a:p>
            <a:r>
              <a:rPr lang="en-US" dirty="0" smtClean="0"/>
              <a:t>Contact seen only in molar region</a:t>
            </a:r>
          </a:p>
          <a:p>
            <a:r>
              <a:rPr lang="en-US" dirty="0" smtClean="0"/>
              <a:t>During first year of life  the gum pads grow rapidly permitting the incisors to erupt in good alignment. </a:t>
            </a:r>
          </a:p>
          <a:p>
            <a:r>
              <a:rPr lang="en-US" dirty="0"/>
              <a:t>Lower central incisor is the first tooth to erupt at 6 - 7 months of age</a:t>
            </a:r>
          </a:p>
          <a:p>
            <a:r>
              <a:rPr lang="en-US" dirty="0"/>
              <a:t>Eruption is completed by 2  1/2  - 3 </a:t>
            </a:r>
            <a:r>
              <a:rPr lang="en-US" dirty="0" err="1"/>
              <a:t>yrs</a:t>
            </a:r>
            <a:r>
              <a:rPr lang="en-US" dirty="0"/>
              <a:t>                       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teeth that are present at the time of birth are called natal </a:t>
            </a:r>
            <a:r>
              <a:rPr lang="en-US" dirty="0" smtClean="0"/>
              <a:t>teeth.</a:t>
            </a:r>
          </a:p>
          <a:p>
            <a:r>
              <a:rPr lang="en-US" dirty="0" smtClean="0"/>
              <a:t>The </a:t>
            </a:r>
            <a:r>
              <a:rPr lang="en-US" dirty="0"/>
              <a:t>teeth that erupt during the  first month of age are called neo natal </a:t>
            </a:r>
            <a:r>
              <a:rPr lang="en-US" dirty="0" smtClean="0"/>
              <a:t>teeth.</a:t>
            </a:r>
            <a:endParaRPr lang="en-US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7601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4000" dirty="0" smtClean="0"/>
              <a:t>The deciduous dentition period </a:t>
            </a:r>
            <a:r>
              <a:rPr lang="en-IN" dirty="0" smtClean="0"/>
              <a:t/>
            </a:r>
            <a:br>
              <a:rPr lang="en-IN" dirty="0" smtClean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initiation  of primary tooth buds occurs during the first six weeks of intra uterine life 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The primary teeth begin to erupt at the age of six months. 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1749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1960" y="817582"/>
            <a:ext cx="3848308" cy="225137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Eruption sequence of primary dentitio</a:t>
            </a:r>
            <a:r>
              <a:rPr lang="en-US" sz="3600" dirty="0"/>
              <a:t>n</a:t>
            </a:r>
            <a:endParaRPr lang="en-IN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73" y="836712"/>
            <a:ext cx="3156863" cy="2774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501008"/>
            <a:ext cx="4237484" cy="2763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919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620688"/>
            <a:ext cx="6965245" cy="120248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Spacing in the primary dentition</a:t>
            </a:r>
            <a:endParaRPr lang="en-IN" sz="36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975453836"/>
              </p:ext>
            </p:extLst>
          </p:nvPr>
        </p:nvGraphicFramePr>
        <p:xfrm>
          <a:off x="1331640" y="1700808"/>
          <a:ext cx="6552728" cy="435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7246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764704"/>
            <a:ext cx="6965245" cy="914453"/>
          </a:xfrm>
        </p:spPr>
        <p:txBody>
          <a:bodyPr/>
          <a:lstStyle/>
          <a:p>
            <a:r>
              <a:rPr lang="en-US" dirty="0" smtClean="0"/>
              <a:t>Flush terminal plane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3040" y="1628800"/>
            <a:ext cx="6196405" cy="3603812"/>
          </a:xfrm>
        </p:spPr>
        <p:txBody>
          <a:bodyPr/>
          <a:lstStyle/>
          <a:p>
            <a:r>
              <a:rPr lang="en-US" dirty="0" smtClean="0"/>
              <a:t>Normal </a:t>
            </a:r>
            <a:r>
              <a:rPr lang="en-US" dirty="0"/>
              <a:t>feature of </a:t>
            </a:r>
            <a:r>
              <a:rPr lang="en-US" dirty="0" smtClean="0"/>
              <a:t>deciduous dentition.</a:t>
            </a:r>
          </a:p>
          <a:p>
            <a:r>
              <a:rPr lang="en-US" dirty="0" smtClean="0"/>
              <a:t>The </a:t>
            </a:r>
            <a:r>
              <a:rPr lang="en-US" dirty="0" err="1"/>
              <a:t>mesio</a:t>
            </a:r>
            <a:r>
              <a:rPr lang="en-US" dirty="0"/>
              <a:t> distal relation between the </a:t>
            </a:r>
            <a:r>
              <a:rPr lang="en-US" dirty="0" smtClean="0"/>
              <a:t>distal </a:t>
            </a:r>
            <a:r>
              <a:rPr lang="en-US" dirty="0"/>
              <a:t>surfaces of the upper and the lower second </a:t>
            </a:r>
            <a:r>
              <a:rPr lang="en-US" dirty="0" smtClean="0"/>
              <a:t>deciduous </a:t>
            </a:r>
            <a:r>
              <a:rPr lang="en-US" dirty="0"/>
              <a:t>molar is called TERMINAL PLANE</a:t>
            </a:r>
          </a:p>
          <a:p>
            <a:pPr>
              <a:buNone/>
            </a:pPr>
            <a:endParaRPr lang="en-US" dirty="0"/>
          </a:p>
          <a:p>
            <a:endParaRPr lang="en-IN" dirty="0"/>
          </a:p>
        </p:txBody>
      </p:sp>
      <p:pic>
        <p:nvPicPr>
          <p:cNvPr id="3074" name="Picture 2" descr="C:\Users\Sunitha\Desktop\youtube videos\images\mola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501008"/>
            <a:ext cx="5271821" cy="27809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78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098" name="Picture 2" descr="C:\Users\Sunitha\Desktop\youtube videos\images\molar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48680"/>
            <a:ext cx="5633753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36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139" y="620688"/>
            <a:ext cx="6965245" cy="811218"/>
          </a:xfrm>
        </p:spPr>
        <p:txBody>
          <a:bodyPr/>
          <a:lstStyle/>
          <a:p>
            <a:r>
              <a:rPr lang="en-US" dirty="0" smtClean="0"/>
              <a:t>Overjet and overbite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3040" y="1700808"/>
            <a:ext cx="6196405" cy="3603812"/>
          </a:xfrm>
        </p:spPr>
        <p:txBody>
          <a:bodyPr/>
          <a:lstStyle/>
          <a:p>
            <a:r>
              <a:rPr lang="en-US" dirty="0" smtClean="0"/>
              <a:t>Overbite in primary dentition – 10 – 40%</a:t>
            </a:r>
          </a:p>
          <a:p>
            <a:r>
              <a:rPr lang="en-US" dirty="0" smtClean="0"/>
              <a:t>Open bites common in this group – due to oral habits</a:t>
            </a:r>
          </a:p>
          <a:p>
            <a:endParaRPr lang="en-US" dirty="0"/>
          </a:p>
          <a:p>
            <a:r>
              <a:rPr lang="en-US" dirty="0" smtClean="0"/>
              <a:t>Overjet in primary dentition – 0 – 4 mm</a:t>
            </a:r>
          </a:p>
          <a:p>
            <a:r>
              <a:rPr lang="en-US" dirty="0" smtClean="0"/>
              <a:t>Increased overjet primarily due to habits.</a:t>
            </a:r>
            <a:endParaRPr lang="en-IN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153316"/>
            <a:ext cx="2159124" cy="211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405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2514547"/>
            <a:ext cx="6965245" cy="1202485"/>
          </a:xfrm>
        </p:spPr>
        <p:txBody>
          <a:bodyPr/>
          <a:lstStyle/>
          <a:p>
            <a:r>
              <a:rPr lang="en-US" dirty="0" smtClean="0"/>
              <a:t>Development of teeth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7349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8719" y="1412776"/>
            <a:ext cx="6965245" cy="1202485"/>
          </a:xfrm>
        </p:spPr>
        <p:txBody>
          <a:bodyPr>
            <a:normAutofit fontScale="90000"/>
          </a:bodyPr>
          <a:lstStyle/>
          <a:p>
            <a:r>
              <a:rPr lang="en-US" dirty="0"/>
              <a:t>The mixed dentition </a:t>
            </a:r>
            <a:r>
              <a:rPr lang="en-US" dirty="0" smtClean="0"/>
              <a:t>period</a:t>
            </a:r>
            <a:r>
              <a:rPr lang="en-US" dirty="0"/>
              <a:t/>
            </a:r>
            <a:br>
              <a:rPr lang="en-US" dirty="0"/>
            </a:br>
            <a:endParaRPr lang="en-IN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dirty="0">
              <a:solidFill>
                <a:srgbClr val="7030A0"/>
              </a:solidFill>
              <a:latin typeface="Goudy Stout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080852" y="2348880"/>
            <a:ext cx="6923112" cy="23762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3 phases:</a:t>
            </a:r>
          </a:p>
          <a:p>
            <a:pPr>
              <a:buFont typeface="Brush Script MT" pitchFamily="66" charset="0"/>
              <a:buNone/>
            </a:pPr>
            <a:r>
              <a:rPr lang="en-US" dirty="0" smtClean="0"/>
              <a:t>                1. FIRST TRANSITIONAL PERIOD </a:t>
            </a:r>
          </a:p>
          <a:p>
            <a:pPr>
              <a:buFont typeface="Brush Script MT" pitchFamily="66" charset="0"/>
              <a:buNone/>
            </a:pPr>
            <a:r>
              <a:rPr lang="en-US" dirty="0" smtClean="0"/>
              <a:t>                2. INTER TRANSITIONAL PERIOD </a:t>
            </a:r>
          </a:p>
          <a:p>
            <a:pPr>
              <a:buFont typeface="Brush Script MT" pitchFamily="66" charset="0"/>
              <a:buNone/>
            </a:pPr>
            <a:r>
              <a:rPr lang="en-US" dirty="0" smtClean="0"/>
              <a:t>                3. SECOND TRANSITIONAL PERIOD</a:t>
            </a:r>
          </a:p>
          <a:p>
            <a:pPr>
              <a:buFont typeface="Brush Script MT" pitchFamily="66" charset="0"/>
              <a:buNone/>
            </a:pP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28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620688"/>
            <a:ext cx="6912767" cy="3747828"/>
          </a:xfrm>
        </p:spPr>
        <p:txBody>
          <a:bodyPr/>
          <a:lstStyle/>
          <a:p>
            <a:pPr>
              <a:buNone/>
            </a:pPr>
            <a:r>
              <a:rPr lang="en-US" sz="3200" dirty="0" smtClean="0"/>
              <a:t>First transitional period  :</a:t>
            </a:r>
          </a:p>
          <a:p>
            <a:pPr>
              <a:buFont typeface="Courier New" pitchFamily="49" charset="0"/>
              <a:buChar char="o"/>
            </a:pPr>
            <a:r>
              <a:rPr lang="en-US" dirty="0" smtClean="0"/>
              <a:t>Emergence </a:t>
            </a:r>
            <a:r>
              <a:rPr lang="en-US" dirty="0"/>
              <a:t>of the first permanent molar and the exchange of the deciduous incisor. </a:t>
            </a:r>
          </a:p>
          <a:p>
            <a:pPr>
              <a:buFont typeface="Courier New" pitchFamily="49" charset="0"/>
              <a:buChar char="o"/>
            </a:pPr>
            <a:r>
              <a:rPr lang="en-US" dirty="0"/>
              <a:t>The first permanent molar guided by the distal surface of the second deciduous molar </a:t>
            </a:r>
          </a:p>
          <a:p>
            <a:endParaRPr lang="en-IN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12976"/>
            <a:ext cx="3810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041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1124744"/>
            <a:ext cx="6696744" cy="468393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</a:t>
            </a:r>
            <a:r>
              <a:rPr lang="en-US" dirty="0" err="1"/>
              <a:t>mesio</a:t>
            </a:r>
            <a:r>
              <a:rPr lang="en-US" dirty="0"/>
              <a:t> distal relation ship of distal surface of second </a:t>
            </a:r>
            <a:r>
              <a:rPr lang="en-US" dirty="0" smtClean="0"/>
              <a:t>deciduous </a:t>
            </a:r>
            <a:r>
              <a:rPr lang="en-US" dirty="0"/>
              <a:t>molar is classified </a:t>
            </a:r>
            <a:r>
              <a:rPr lang="en-US" dirty="0" smtClean="0"/>
              <a:t>into </a:t>
            </a:r>
            <a:r>
              <a:rPr lang="en-US" dirty="0"/>
              <a:t>three </a:t>
            </a:r>
            <a:r>
              <a:rPr lang="en-US" dirty="0" smtClean="0"/>
              <a:t>types</a:t>
            </a:r>
          </a:p>
          <a:p>
            <a:pPr marL="0" indent="0"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    </a:t>
            </a:r>
            <a:r>
              <a:rPr lang="en-US" dirty="0" smtClean="0"/>
              <a:t>1. FLUSH </a:t>
            </a:r>
            <a:r>
              <a:rPr lang="en-US" dirty="0"/>
              <a:t>TERMINAL PLANE </a:t>
            </a:r>
          </a:p>
          <a:p>
            <a:pPr>
              <a:buNone/>
            </a:pPr>
            <a:r>
              <a:rPr lang="en-US" dirty="0"/>
              <a:t>    </a:t>
            </a:r>
            <a:r>
              <a:rPr lang="en-US" dirty="0" smtClean="0"/>
              <a:t>2. MESIAL </a:t>
            </a:r>
            <a:r>
              <a:rPr lang="en-US" dirty="0"/>
              <a:t>STEP  TERMINAL PLANE</a:t>
            </a:r>
          </a:p>
          <a:p>
            <a:pPr>
              <a:buNone/>
            </a:pPr>
            <a:r>
              <a:rPr lang="en-US" dirty="0"/>
              <a:t>    </a:t>
            </a:r>
            <a:r>
              <a:rPr lang="en-US" dirty="0" smtClean="0"/>
              <a:t>3. DISTAL </a:t>
            </a:r>
            <a:r>
              <a:rPr lang="en-US" dirty="0"/>
              <a:t>STEP TERMINAL PLANE</a:t>
            </a:r>
          </a:p>
          <a:p>
            <a:pPr>
              <a:buNone/>
            </a:pPr>
            <a:r>
              <a:rPr lang="en-US" dirty="0"/>
              <a:t>      </a:t>
            </a:r>
            <a:endParaRPr lang="en-US" dirty="0" smtClean="0"/>
          </a:p>
          <a:p>
            <a:pPr>
              <a:buNone/>
            </a:pPr>
            <a:r>
              <a:rPr lang="en-US" dirty="0" smtClean="0">
                <a:solidFill>
                  <a:srgbClr val="002060"/>
                </a:solidFill>
              </a:rPr>
              <a:t>FLUSH </a:t>
            </a:r>
            <a:r>
              <a:rPr lang="en-US" dirty="0">
                <a:solidFill>
                  <a:srgbClr val="002060"/>
                </a:solidFill>
              </a:rPr>
              <a:t>TERMINAL </a:t>
            </a:r>
            <a:r>
              <a:rPr lang="en-US" dirty="0" smtClean="0">
                <a:solidFill>
                  <a:srgbClr val="002060"/>
                </a:solidFill>
              </a:rPr>
              <a:t>PLANE  to class I molar </a:t>
            </a:r>
            <a:r>
              <a:rPr lang="en-US" dirty="0" smtClean="0"/>
              <a:t> </a:t>
            </a:r>
            <a:endParaRPr lang="en-US" dirty="0"/>
          </a:p>
          <a:p>
            <a:pPr>
              <a:buNone/>
            </a:pPr>
            <a:r>
              <a:rPr lang="en-US" dirty="0"/>
              <a:t>     </a:t>
            </a:r>
            <a:r>
              <a:rPr lang="en-US" dirty="0" smtClean="0"/>
              <a:t>1. Early </a:t>
            </a:r>
            <a:r>
              <a:rPr lang="en-US" dirty="0"/>
              <a:t>mesial shift</a:t>
            </a:r>
          </a:p>
          <a:p>
            <a:pPr>
              <a:buNone/>
            </a:pPr>
            <a:r>
              <a:rPr lang="en-US" dirty="0"/>
              <a:t>     </a:t>
            </a:r>
            <a:r>
              <a:rPr lang="en-US" dirty="0" smtClean="0"/>
              <a:t>2. Late </a:t>
            </a:r>
            <a:r>
              <a:rPr lang="en-US" dirty="0"/>
              <a:t>mesial shift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9429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476672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 smtClean="0">
                <a:solidFill>
                  <a:srgbClr val="002060"/>
                </a:solidFill>
              </a:rPr>
              <a:t>EARLY MESIAL SHIFT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71600" y="1412776"/>
            <a:ext cx="7272808" cy="3433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eruptive force of </a:t>
            </a:r>
            <a:r>
              <a:rPr lang="en-US" smtClean="0"/>
              <a:t>the </a:t>
            </a:r>
            <a:r>
              <a:rPr lang="en-US" smtClean="0"/>
              <a:t>first </a:t>
            </a:r>
            <a:r>
              <a:rPr lang="en-US" dirty="0" smtClean="0"/>
              <a:t>permanent molar is sufficient to push the deciduous first and second molars forward in the arch to close the primate space and there by establish a class I molar relation ship</a:t>
            </a:r>
          </a:p>
          <a:p>
            <a:r>
              <a:rPr lang="en-US" dirty="0" smtClean="0"/>
              <a:t>This occurs in mixed dentition period and it is called early mesial shift 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789040"/>
            <a:ext cx="3096344" cy="2589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518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5510" y="710208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 smtClean="0">
                <a:solidFill>
                  <a:srgbClr val="002060"/>
                </a:solidFill>
              </a:rPr>
              <a:t>LATE MESIAL SHIFT: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27584" y="1579240"/>
            <a:ext cx="7344816" cy="271385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Many children lack the primate space and thus the erupting permanent molars are unable to move forward to establish </a:t>
            </a:r>
            <a:r>
              <a:rPr lang="en-US" smtClean="0"/>
              <a:t>class I </a:t>
            </a:r>
            <a:r>
              <a:rPr lang="en-US" dirty="0" smtClean="0"/>
              <a:t>relationship </a:t>
            </a:r>
          </a:p>
          <a:p>
            <a:r>
              <a:rPr lang="en-US" dirty="0" smtClean="0"/>
              <a:t>In this case when the deciduous second molar exfoliate the permanent first molars drift mesially utilizing the leeway space and this is called late mesial shift . 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957" y="3804893"/>
            <a:ext cx="2417043" cy="3053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096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Mesial step terminal plane:</a:t>
            </a:r>
            <a:br>
              <a:rPr lang="en-US" dirty="0" smtClean="0">
                <a:solidFill>
                  <a:srgbClr val="002060"/>
                </a:solidFill>
              </a:rPr>
            </a:br>
            <a:endParaRPr lang="en-IN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2800" dirty="0">
              <a:solidFill>
                <a:srgbClr val="002060"/>
              </a:solidFill>
              <a:latin typeface="Bodoni MT Black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27584" y="1628800"/>
            <a:ext cx="7355160" cy="38080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In this type of relation ship the distal surface of the lower second deciduous molar is more mesial to than that of the upper </a:t>
            </a:r>
            <a:endParaRPr lang="en-US" dirty="0"/>
          </a:p>
        </p:txBody>
      </p:sp>
      <p:pic>
        <p:nvPicPr>
          <p:cNvPr id="6" name="Picture 5" descr="DSC_1263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64406" t="26604" r="6782" b="18249"/>
          <a:stretch>
            <a:fillRect/>
          </a:stretch>
        </p:blipFill>
        <p:spPr>
          <a:xfrm>
            <a:off x="4591450" y="3532840"/>
            <a:ext cx="3021976" cy="2582416"/>
          </a:xfrm>
          <a:prstGeom prst="rect">
            <a:avLst/>
          </a:prstGeom>
        </p:spPr>
      </p:pic>
      <p:pic>
        <p:nvPicPr>
          <p:cNvPr id="1026" name="Picture 2" descr="C:\Users\Sunitha\Desktop\youtube videos\images\molar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12" t="16578"/>
          <a:stretch/>
        </p:blipFill>
        <p:spPr bwMode="auto">
          <a:xfrm>
            <a:off x="1475656" y="3532840"/>
            <a:ext cx="2079129" cy="253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9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476672"/>
            <a:ext cx="6965245" cy="1202485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2060"/>
                </a:solidFill>
              </a:rPr>
              <a:t>Distal step terminal plane: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463040" y="1484784"/>
            <a:ext cx="6196405" cy="3603812"/>
          </a:xfrm>
        </p:spPr>
        <p:txBody>
          <a:bodyPr/>
          <a:lstStyle/>
          <a:p>
            <a:r>
              <a:rPr lang="en-US" dirty="0" smtClean="0"/>
              <a:t>This is </a:t>
            </a:r>
            <a:r>
              <a:rPr lang="en-US" dirty="0" err="1" smtClean="0"/>
              <a:t>characterised</a:t>
            </a:r>
            <a:r>
              <a:rPr lang="en-US" dirty="0" smtClean="0"/>
              <a:t> by the distal surface of the lower second deciduous molar being more distal to that of the upper</a:t>
            </a:r>
          </a:p>
          <a:p>
            <a:r>
              <a:rPr lang="en-US" dirty="0" smtClean="0"/>
              <a:t>Thus the erupting permanent molars will be in </a:t>
            </a:r>
            <a:r>
              <a:rPr lang="en-US" dirty="0"/>
              <a:t>A</a:t>
            </a:r>
            <a:r>
              <a:rPr lang="en-US" dirty="0" smtClean="0"/>
              <a:t>ngles class II occlusion</a:t>
            </a:r>
            <a:endParaRPr lang="en-US" dirty="0"/>
          </a:p>
        </p:txBody>
      </p:sp>
      <p:pic>
        <p:nvPicPr>
          <p:cNvPr id="4" name="Picture 3" descr="DSC_1263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34486" t="26604" r="35594" b="19920"/>
          <a:stretch>
            <a:fillRect/>
          </a:stretch>
        </p:blipFill>
        <p:spPr>
          <a:xfrm>
            <a:off x="4499992" y="3717032"/>
            <a:ext cx="3923928" cy="2615952"/>
          </a:xfrm>
          <a:prstGeom prst="rect">
            <a:avLst/>
          </a:prstGeom>
        </p:spPr>
      </p:pic>
      <p:pic>
        <p:nvPicPr>
          <p:cNvPr id="2050" name="Picture 2" descr="C:\Users\Sunitha\Desktop\youtube videos\images\molar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4" t="14869" r="31898"/>
          <a:stretch/>
        </p:blipFill>
        <p:spPr bwMode="auto">
          <a:xfrm>
            <a:off x="1876984" y="3698258"/>
            <a:ext cx="2201067" cy="253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22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Causes of change in molar relationship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3768" y="2780928"/>
            <a:ext cx="3672408" cy="1741791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en-US" dirty="0" smtClean="0"/>
          </a:p>
          <a:p>
            <a:r>
              <a:rPr lang="en-US" dirty="0" smtClean="0"/>
              <a:t>1. Leeway space</a:t>
            </a:r>
          </a:p>
          <a:p>
            <a:r>
              <a:rPr lang="en-US" dirty="0" smtClean="0"/>
              <a:t>2. Mandibular growth 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8657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15616" y="989281"/>
            <a:ext cx="7128792" cy="3807871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002060"/>
                </a:solidFill>
                <a:latin typeface="Bodoni MT Black" pitchFamily="18" charset="0"/>
              </a:rPr>
              <a:t>EXCHANGE OF INCISORS:</a:t>
            </a:r>
          </a:p>
          <a:p>
            <a:pPr>
              <a:buNone/>
            </a:pPr>
            <a:r>
              <a:rPr lang="en-US" dirty="0" smtClean="0">
                <a:latin typeface="Bodoni MT Black" pitchFamily="18" charset="0"/>
              </a:rPr>
              <a:t>                      </a:t>
            </a:r>
          </a:p>
          <a:p>
            <a:r>
              <a:rPr lang="en-US" dirty="0" smtClean="0"/>
              <a:t>During the first transitional period the deciduous incisors are replaced by the permanent incisors.</a:t>
            </a:r>
          </a:p>
          <a:p>
            <a:r>
              <a:rPr lang="en-US" dirty="0" smtClean="0"/>
              <a:t>The permanent incisors are considerably larger than the deciduous incisors they replace.</a:t>
            </a:r>
          </a:p>
          <a:p>
            <a:r>
              <a:rPr lang="en-US" dirty="0" smtClean="0"/>
              <a:t>The difference between the amount of space needed is called INCISAL LIABILITY.</a:t>
            </a:r>
          </a:p>
          <a:p>
            <a:pPr>
              <a:buNone/>
            </a:pPr>
            <a:r>
              <a:rPr lang="en-US" dirty="0" smtClean="0"/>
              <a:t>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23155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2204864"/>
            <a:ext cx="2286000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3491880" y="2119313"/>
            <a:ext cx="4752528" cy="36052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The incisal liability is over come by the following factors:</a:t>
            </a:r>
          </a:p>
          <a:p>
            <a:pPr>
              <a:buNone/>
            </a:pPr>
            <a:r>
              <a:rPr lang="en-US" dirty="0"/>
              <a:t> </a:t>
            </a:r>
            <a:r>
              <a:rPr lang="en-US" dirty="0" smtClean="0"/>
              <a:t>A</a:t>
            </a:r>
            <a:r>
              <a:rPr lang="en-US" dirty="0"/>
              <a:t>. Utilization of inter dental spaces</a:t>
            </a:r>
          </a:p>
          <a:p>
            <a:pPr>
              <a:buNone/>
            </a:pPr>
            <a:r>
              <a:rPr lang="en-US" dirty="0"/>
              <a:t> </a:t>
            </a:r>
            <a:r>
              <a:rPr lang="en-US" dirty="0" smtClean="0"/>
              <a:t>B</a:t>
            </a:r>
            <a:r>
              <a:rPr lang="en-US" dirty="0"/>
              <a:t>. Increase  in inter canine width</a:t>
            </a:r>
          </a:p>
          <a:p>
            <a:pPr>
              <a:buNone/>
            </a:pPr>
            <a:r>
              <a:rPr lang="en-US" dirty="0"/>
              <a:t> </a:t>
            </a:r>
            <a:r>
              <a:rPr lang="en-US" dirty="0" smtClean="0"/>
              <a:t>C</a:t>
            </a:r>
            <a:r>
              <a:rPr lang="en-US" dirty="0"/>
              <a:t>. Change in incisor inclination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1051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TOOTH  </a:t>
            </a:r>
            <a:r>
              <a:rPr lang="en-IN" dirty="0"/>
              <a:t>DEVELOPMENT </a:t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2119256"/>
            <a:ext cx="7272808" cy="3613999"/>
          </a:xfrm>
        </p:spPr>
        <p:txBody>
          <a:bodyPr>
            <a:normAutofit/>
          </a:bodyPr>
          <a:lstStyle/>
          <a:p>
            <a:pPr algn="l"/>
            <a:endParaRPr lang="en-US" sz="2800" dirty="0" smtClean="0"/>
          </a:p>
          <a:p>
            <a:pPr algn="l"/>
            <a:r>
              <a:rPr lang="en-US" sz="2800" dirty="0" smtClean="0"/>
              <a:t>Oral </a:t>
            </a:r>
            <a:r>
              <a:rPr lang="en-US" sz="2800" dirty="0" err="1" smtClean="0"/>
              <a:t>octoderm</a:t>
            </a:r>
            <a:r>
              <a:rPr lang="en-US" sz="2800" dirty="0" smtClean="0"/>
              <a:t> – 6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week – </a:t>
            </a:r>
            <a:r>
              <a:rPr lang="en-US" sz="2800" dirty="0"/>
              <a:t>Dental lamina </a:t>
            </a:r>
            <a:r>
              <a:rPr lang="en-US" sz="2800" dirty="0" smtClean="0"/>
              <a:t>- proliferations – knobs – future enamel organs</a:t>
            </a:r>
            <a:r>
              <a:rPr lang="en-IN" sz="2800" dirty="0" smtClean="0"/>
              <a:t>.</a:t>
            </a:r>
          </a:p>
          <a:p>
            <a:r>
              <a:rPr lang="en-US" sz="2800" dirty="0" smtClean="0"/>
              <a:t>All teeth originate from the dental lamina.</a:t>
            </a:r>
          </a:p>
          <a:p>
            <a:pPr algn="l"/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02242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 transitional period: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15616" y="2119257"/>
            <a:ext cx="7200800" cy="3603812"/>
          </a:xfrm>
        </p:spPr>
        <p:txBody>
          <a:bodyPr/>
          <a:lstStyle/>
          <a:p>
            <a:r>
              <a:rPr lang="en-US" dirty="0" smtClean="0"/>
              <a:t>In this </a:t>
            </a:r>
            <a:r>
              <a:rPr lang="en-US" dirty="0" err="1" smtClean="0"/>
              <a:t>period,the</a:t>
            </a:r>
            <a:r>
              <a:rPr lang="en-US" dirty="0" smtClean="0"/>
              <a:t> maxillary  and the mandibular arches consists of set of deciduous and permanent teeth.</a:t>
            </a:r>
          </a:p>
          <a:p>
            <a:r>
              <a:rPr lang="en-US" dirty="0" smtClean="0"/>
              <a:t>Between the permanent incisors and the first permanent molars are the deciduous molars and canines.</a:t>
            </a:r>
          </a:p>
          <a:p>
            <a:r>
              <a:rPr lang="en-US" dirty="0" smtClean="0"/>
              <a:t>This phase during the mixed dentition period is relatively stable and no change occurs.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30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16832"/>
            <a:ext cx="5857875" cy="3731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279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Second transitional period: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463040" y="2119256"/>
            <a:ext cx="6637352" cy="383002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It is characterized by the replacement of the deciduous molars and canines by the premolars and permanent cuspids.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   LEWWAY SPACE:</a:t>
            </a:r>
          </a:p>
          <a:p>
            <a:r>
              <a:rPr lang="en-US" dirty="0" smtClean="0"/>
              <a:t>The combined </a:t>
            </a:r>
            <a:r>
              <a:rPr lang="en-US" dirty="0" err="1" smtClean="0"/>
              <a:t>mesiodistal</a:t>
            </a:r>
            <a:r>
              <a:rPr lang="en-US" dirty="0" smtClean="0"/>
              <a:t> width of the permanent canines and premolars is usually less than that of the deciduous canines and molars. This excess space is called Leeway space of Nance.</a:t>
            </a:r>
          </a:p>
          <a:p>
            <a:r>
              <a:rPr lang="en-US" dirty="0" smtClean="0"/>
              <a:t>It is about 1.8mm  in the maxillary arch and 3.4mm in the mandibular arch .</a:t>
            </a:r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9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 LEEWAY SPACE </a:t>
            </a:r>
            <a:endParaRPr lang="en-US" dirty="0"/>
          </a:p>
        </p:txBody>
      </p:sp>
      <p:pic>
        <p:nvPicPr>
          <p:cNvPr id="4" name="Content Placeholder 3" descr="DSC_126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8302" t="16578" r="10776" b="14906"/>
          <a:stretch>
            <a:fillRect/>
          </a:stretch>
        </p:blipFill>
        <p:spPr>
          <a:xfrm rot="16200000">
            <a:off x="4653009" y="2411887"/>
            <a:ext cx="3960440" cy="297033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16832"/>
            <a:ext cx="3967710" cy="3594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88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54029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Ugly duckling stage :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71600" y="764704"/>
            <a:ext cx="7128792" cy="5392256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Transient or self correcting malocclusion.</a:t>
            </a:r>
          </a:p>
          <a:p>
            <a:r>
              <a:rPr lang="en-US" dirty="0" smtClean="0"/>
              <a:t>8-9yrs of age .</a:t>
            </a:r>
          </a:p>
          <a:p>
            <a:r>
              <a:rPr lang="en-US" dirty="0" smtClean="0"/>
              <a:t>seen during the eruption of the permanent canines </a:t>
            </a:r>
          </a:p>
          <a:p>
            <a:r>
              <a:rPr lang="en-US" dirty="0" smtClean="0"/>
              <a:t>Developing permanent canines displace the roots of the lateral incisors mesially. </a:t>
            </a:r>
          </a:p>
          <a:p>
            <a:r>
              <a:rPr lang="en-US" dirty="0" smtClean="0"/>
              <a:t>This results in transmitting of the force on the roots of the central incisors which also gets displaced mesially</a:t>
            </a:r>
          </a:p>
          <a:p>
            <a:r>
              <a:rPr lang="en-US" dirty="0" smtClean="0"/>
              <a:t>A resultant distal divergence of the crowns of the two central incisors causes a midline spacing</a:t>
            </a:r>
          </a:p>
        </p:txBody>
      </p:sp>
    </p:spTree>
    <p:extLst>
      <p:ext uri="{BB962C8B-B14F-4D97-AF65-F5344CB8AC3E}">
        <p14:creationId xmlns:p14="http://schemas.microsoft.com/office/powerpoint/2010/main" val="38330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268760"/>
            <a:ext cx="7056784" cy="3603812"/>
          </a:xfrm>
        </p:spPr>
        <p:txBody>
          <a:bodyPr/>
          <a:lstStyle/>
          <a:p>
            <a:r>
              <a:rPr lang="en-US" dirty="0"/>
              <a:t>This situation has been described by B</a:t>
            </a:r>
            <a:r>
              <a:rPr lang="en-US" dirty="0" smtClean="0"/>
              <a:t>roadbent  </a:t>
            </a:r>
            <a:r>
              <a:rPr lang="en-US" dirty="0"/>
              <a:t>as the ugly duckling stage.</a:t>
            </a:r>
          </a:p>
          <a:p>
            <a:endParaRPr lang="en-IN" dirty="0"/>
          </a:p>
        </p:txBody>
      </p:sp>
      <p:pic>
        <p:nvPicPr>
          <p:cNvPr id="4" name="Ugly duckling stage badr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9712" y="2492896"/>
            <a:ext cx="5364427" cy="321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31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IN" dirty="0" smtClean="0"/>
              <a:t>         Ugly duckling stage</a:t>
            </a:r>
            <a:endParaRPr lang="en-IN" dirty="0"/>
          </a:p>
        </p:txBody>
      </p:sp>
      <p:pic>
        <p:nvPicPr>
          <p:cNvPr id="5" name="Content Placeholder 4" descr="DSC_126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23887" t="10027" r="23221" b="6417"/>
          <a:stretch>
            <a:fillRect/>
          </a:stretch>
        </p:blipFill>
        <p:spPr>
          <a:xfrm rot="16200000">
            <a:off x="2651145" y="1749455"/>
            <a:ext cx="4284846" cy="4619600"/>
          </a:xfrm>
        </p:spPr>
      </p:pic>
    </p:spTree>
    <p:extLst>
      <p:ext uri="{BB962C8B-B14F-4D97-AF65-F5344CB8AC3E}">
        <p14:creationId xmlns:p14="http://schemas.microsoft.com/office/powerpoint/2010/main" val="222954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permanent dentition period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15616" y="2348880"/>
            <a:ext cx="7128792" cy="3960440"/>
          </a:xfrm>
        </p:spPr>
        <p:txBody>
          <a:bodyPr/>
          <a:lstStyle/>
          <a:p>
            <a:r>
              <a:rPr lang="en-US" dirty="0" smtClean="0"/>
              <a:t>The permanent dentition forms with in the jaws soon after birth, except for the cusps of the first permanent molars which forms before birth.</a:t>
            </a:r>
          </a:p>
          <a:p>
            <a:r>
              <a:rPr lang="en-US" dirty="0" smtClean="0"/>
              <a:t>The permanent incisors develop lingual or palatal to the deciduous incisors and move labially as they erupt.</a:t>
            </a:r>
          </a:p>
          <a:p>
            <a:r>
              <a:rPr lang="en-US" dirty="0" smtClean="0"/>
              <a:t>The premolars develop below the diverging roots of the deciduous molars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72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0688"/>
            <a:ext cx="7560839" cy="5609921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403648" y="443711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7200" smtClean="0">
                <a:solidFill>
                  <a:srgbClr val="FFFF00"/>
                </a:solidFill>
              </a:rPr>
              <a:t>Thank you</a:t>
            </a:r>
            <a:endParaRPr lang="en-IN" sz="7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30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1074387"/>
            <a:ext cx="6965245" cy="1202485"/>
          </a:xfrm>
        </p:spPr>
        <p:txBody>
          <a:bodyPr>
            <a:noAutofit/>
          </a:bodyPr>
          <a:lstStyle/>
          <a:p>
            <a:r>
              <a:rPr lang="en-US" sz="3200" dirty="0"/>
              <a:t>Direct proliferation  of dental lamina results in the formation of teeth</a:t>
            </a:r>
            <a:br>
              <a:rPr lang="en-US" sz="3200" dirty="0"/>
            </a:br>
            <a:endParaRPr lang="en-IN" sz="32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54" y="2119313"/>
            <a:ext cx="4392654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903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624" y="1052736"/>
            <a:ext cx="6196405" cy="3603812"/>
          </a:xfrm>
        </p:spPr>
        <p:txBody>
          <a:bodyPr>
            <a:normAutofit/>
          </a:bodyPr>
          <a:lstStyle/>
          <a:p>
            <a:r>
              <a:rPr lang="en-IN" sz="3200" dirty="0"/>
              <a:t>1. bud stage</a:t>
            </a:r>
          </a:p>
          <a:p>
            <a:r>
              <a:rPr lang="en-IN" sz="3200" dirty="0"/>
              <a:t>2. cap stage </a:t>
            </a:r>
          </a:p>
          <a:p>
            <a:r>
              <a:rPr lang="en-IN" sz="3200" dirty="0"/>
              <a:t>3. bell stage</a:t>
            </a:r>
          </a:p>
          <a:p>
            <a:endParaRPr lang="en-IN" sz="3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1" r="4278" b="5628"/>
          <a:stretch/>
        </p:blipFill>
        <p:spPr bwMode="auto">
          <a:xfrm>
            <a:off x="4741865" y="620688"/>
            <a:ext cx="3142503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3" descr="histology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3717032"/>
            <a:ext cx="3284239" cy="2422799"/>
          </a:xfrm>
          <a:prstGeom prst="rect">
            <a:avLst/>
          </a:prstGeom>
        </p:spPr>
      </p:pic>
      <p:pic>
        <p:nvPicPr>
          <p:cNvPr id="6" name="Content Placeholder 3" descr="imag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3481362"/>
            <a:ext cx="3204357" cy="274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8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Root development</a:t>
            </a:r>
            <a:endParaRPr lang="en-IN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43608" y="2119257"/>
            <a:ext cx="6984776" cy="3603812"/>
          </a:xfrm>
        </p:spPr>
        <p:txBody>
          <a:bodyPr>
            <a:normAutofit/>
          </a:bodyPr>
          <a:lstStyle/>
          <a:p>
            <a:r>
              <a:rPr lang="en-US" sz="2600" dirty="0" smtClean="0"/>
              <a:t>Begins </a:t>
            </a:r>
            <a:r>
              <a:rPr lang="en-US" sz="2600" dirty="0"/>
              <a:t>after the dentin and enamel formation </a:t>
            </a:r>
            <a:r>
              <a:rPr lang="en-US" sz="2600" dirty="0" smtClean="0"/>
              <a:t>reach </a:t>
            </a:r>
            <a:r>
              <a:rPr lang="en-US" sz="2600" dirty="0"/>
              <a:t>the future </a:t>
            </a:r>
            <a:r>
              <a:rPr lang="en-US" sz="2600" dirty="0" err="1"/>
              <a:t>cemento</a:t>
            </a:r>
            <a:r>
              <a:rPr lang="en-US" sz="2600" dirty="0"/>
              <a:t> enamel junction </a:t>
            </a:r>
            <a:endParaRPr lang="en-US" sz="2600" dirty="0" smtClean="0"/>
          </a:p>
          <a:p>
            <a:endParaRPr lang="en-US" sz="2600" dirty="0"/>
          </a:p>
          <a:p>
            <a:r>
              <a:rPr lang="en-US" sz="2600" dirty="0"/>
              <a:t>The outer and the inner enamel epithelium </a:t>
            </a:r>
            <a:r>
              <a:rPr lang="en-US" sz="2600" dirty="0" smtClean="0"/>
              <a:t>join to form the </a:t>
            </a:r>
            <a:r>
              <a:rPr lang="en-US" sz="2600" dirty="0" err="1" smtClean="0"/>
              <a:t>Hertwig’s</a:t>
            </a:r>
            <a:r>
              <a:rPr lang="en-US" sz="2600" dirty="0" smtClean="0"/>
              <a:t> </a:t>
            </a:r>
            <a:r>
              <a:rPr lang="en-US" sz="2600" dirty="0"/>
              <a:t>epithelial root sheath.</a:t>
            </a:r>
          </a:p>
          <a:p>
            <a:endParaRPr lang="en-IN" sz="2600" dirty="0"/>
          </a:p>
        </p:txBody>
      </p:sp>
    </p:spTree>
    <p:extLst>
      <p:ext uri="{BB962C8B-B14F-4D97-AF65-F5344CB8AC3E}">
        <p14:creationId xmlns:p14="http://schemas.microsoft.com/office/powerpoint/2010/main" val="357190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://faculty.ksu.edu.sa/khounganian/Pictures%20Library/_w/TOOTH%20DEVELOPMENT_jpg.jpg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531938"/>
            <a:ext cx="5143500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7416824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680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eeth Development www drkatarmal com.flv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600" y="764704"/>
            <a:ext cx="7177549" cy="5382568"/>
          </a:xfrm>
        </p:spPr>
      </p:pic>
    </p:spTree>
    <p:extLst>
      <p:ext uri="{BB962C8B-B14F-4D97-AF65-F5344CB8AC3E}">
        <p14:creationId xmlns:p14="http://schemas.microsoft.com/office/powerpoint/2010/main" val="340659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Development of occlusion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5658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shpin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681</TotalTime>
  <Words>1055</Words>
  <Application>Microsoft Office PowerPoint</Application>
  <PresentationFormat>On-screen Show (4:3)</PresentationFormat>
  <Paragraphs>122</Paragraphs>
  <Slides>38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Pushpin</vt:lpstr>
      <vt:lpstr>Development of dentition &amp; occlusion</vt:lpstr>
      <vt:lpstr>Development of teeth</vt:lpstr>
      <vt:lpstr>TOOTH  DEVELOPMENT  </vt:lpstr>
      <vt:lpstr>Direct proliferation  of dental lamina results in the formation of teeth </vt:lpstr>
      <vt:lpstr>PowerPoint Presentation</vt:lpstr>
      <vt:lpstr>Root development</vt:lpstr>
      <vt:lpstr>PowerPoint Presentation</vt:lpstr>
      <vt:lpstr>PowerPoint Presentation</vt:lpstr>
      <vt:lpstr>Development of occlusion</vt:lpstr>
      <vt:lpstr>STAGES OF DEVELOPMENT….</vt:lpstr>
      <vt:lpstr>Pre dentate period… </vt:lpstr>
      <vt:lpstr>PowerPoint Presentation</vt:lpstr>
      <vt:lpstr>Features at this stage…</vt:lpstr>
      <vt:lpstr>The deciduous dentition period  </vt:lpstr>
      <vt:lpstr>Eruption sequence of primary dentition</vt:lpstr>
      <vt:lpstr>Spacing in the primary dentition</vt:lpstr>
      <vt:lpstr>Flush terminal plane</vt:lpstr>
      <vt:lpstr>PowerPoint Presentation</vt:lpstr>
      <vt:lpstr>Overjet and overbite</vt:lpstr>
      <vt:lpstr>The mixed dentition period </vt:lpstr>
      <vt:lpstr>PowerPoint Presentation</vt:lpstr>
      <vt:lpstr>PowerPoint Presentation</vt:lpstr>
      <vt:lpstr>PowerPoint Presentation</vt:lpstr>
      <vt:lpstr>PowerPoint Presentation</vt:lpstr>
      <vt:lpstr>Mesial step terminal plane: </vt:lpstr>
      <vt:lpstr>Distal step terminal plane:</vt:lpstr>
      <vt:lpstr>Causes of change in molar relationship</vt:lpstr>
      <vt:lpstr>PowerPoint Presentation</vt:lpstr>
      <vt:lpstr>PowerPoint Presentation</vt:lpstr>
      <vt:lpstr>Inter transitional period:</vt:lpstr>
      <vt:lpstr>PowerPoint Presentation</vt:lpstr>
      <vt:lpstr>Second transitional period:</vt:lpstr>
      <vt:lpstr>  LEEWAY SPACE </vt:lpstr>
      <vt:lpstr>Ugly duckling stage :</vt:lpstr>
      <vt:lpstr>PowerPoint Presentation</vt:lpstr>
      <vt:lpstr>         Ugly duckling stage</vt:lpstr>
      <vt:lpstr>The permanent dentition period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of dentition &amp; occlusion</dc:title>
  <dc:creator>Sunitha</dc:creator>
  <cp:lastModifiedBy>Sunitha</cp:lastModifiedBy>
  <cp:revision>23</cp:revision>
  <dcterms:created xsi:type="dcterms:W3CDTF">2013-11-15T06:34:10Z</dcterms:created>
  <dcterms:modified xsi:type="dcterms:W3CDTF">2018-01-01T13:51:00Z</dcterms:modified>
</cp:coreProperties>
</file>